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hdphoto1.wdp" ContentType="image/vnd.ms-photo"/>
  <Override PartName="/ppt/media/image6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24387175" cy="13717587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
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2"/>
          <a:stretch/>
        </p:blipFill>
        <p:spPr>
          <a:xfrm>
            <a:off x="4680" y="-13680"/>
            <a:ext cx="24381720" cy="13714560"/>
          </a:xfrm>
          <a:prstGeom prst="rect">
            <a:avLst/>
          </a:prstGeom>
          <a:ln w="0">
            <a:noFill/>
          </a:ln>
        </p:spPr>
      </p:pic>
      <p:pic>
        <p:nvPicPr>
          <p:cNvPr id="1" name="Picture 14" descr=""/>
          <p:cNvPicPr/>
          <p:nvPr/>
        </p:nvPicPr>
        <p:blipFill>
          <a:blip r:embed="rId3"/>
          <a:stretch/>
        </p:blipFill>
        <p:spPr>
          <a:xfrm>
            <a:off x="18825120" y="10866960"/>
            <a:ext cx="5561280" cy="283392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 rot="5400000">
            <a:off x="11785680" y="-9366480"/>
            <a:ext cx="743760" cy="21961800"/>
          </a:xfrm>
          <a:prstGeom prst="rect">
            <a:avLst/>
          </a:prstGeom>
          <a:solidFill>
            <a:srgbClr val="17ac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1" name="Picture 12" descr=""/>
          <p:cNvPicPr/>
          <p:nvPr/>
        </p:nvPicPr>
        <p:blipFill>
          <a:blip r:embed="rId2"/>
          <a:stretch/>
        </p:blipFill>
        <p:spPr>
          <a:xfrm>
            <a:off x="18827280" y="10883880"/>
            <a:ext cx="5559120" cy="2832840"/>
          </a:xfrm>
          <a:prstGeom prst="rect">
            <a:avLst/>
          </a:prstGeom>
          <a:ln w="0"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2" descr=""/>
          <p:cNvPicPr/>
          <p:nvPr/>
        </p:nvPicPr>
        <p:blipFill>
          <a:blip r:embed="rId2"/>
          <a:stretch/>
        </p:blipFill>
        <p:spPr>
          <a:xfrm>
            <a:off x="0" y="0"/>
            <a:ext cx="24386040" cy="13716720"/>
          </a:xfrm>
          <a:prstGeom prst="rect">
            <a:avLst/>
          </a:prstGeom>
          <a:ln w="0">
            <a:noFill/>
          </a:ln>
        </p:spPr>
      </p:pic>
      <p:pic>
        <p:nvPicPr>
          <p:cNvPr id="81" name="Picture 5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/>
        </p:blipFill>
        <p:spPr>
          <a:xfrm rot="231000">
            <a:off x="17954280" y="9666360"/>
            <a:ext cx="2374920" cy="1130040"/>
          </a:xfrm>
          <a:prstGeom prst="rect">
            <a:avLst/>
          </a:prstGeom>
          <a:ln w="0">
            <a:noFill/>
          </a:ln>
        </p:spPr>
      </p:pic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spring.io/guides/gs/handling-form-submission/" TargetMode="External"/><Relationship Id="rId2" Type="http://schemas.openxmlformats.org/officeDocument/2006/relationships/hyperlink" Target="https://spring.io/guides/gs/handling-form-submission/" TargetMode="External"/><Relationship Id="rId3" Type="http://schemas.openxmlformats.org/officeDocument/2006/relationships/hyperlink" Target="https://frontbackend.com/thymeleaf/working-with-forms-in-thymeleaf" TargetMode="External"/><Relationship Id="rId4" Type="http://schemas.openxmlformats.org/officeDocument/2006/relationships/hyperlink" Target="https://frontbackend.com/thymeleaf/working-with-forms-in-thymeleaf" TargetMode="External"/><Relationship Id="rId5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1752480" y="2250360"/>
            <a:ext cx="21169440" cy="770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11800" spc="-1" strike="noStrike">
                <a:solidFill>
                  <a:srgbClr val="ffffff"/>
                </a:solidFill>
                <a:latin typeface="Century Gothic"/>
              </a:rPr>
              <a:t>Работа с </a:t>
            </a:r>
            <a:r>
              <a:rPr b="1" lang="en-US" sz="11800" spc="-1" strike="noStrike">
                <a:solidFill>
                  <a:srgbClr val="ffffff"/>
                </a:solidFill>
                <a:latin typeface="Century Gothic"/>
              </a:rPr>
              <a:t>HTML </a:t>
            </a:r>
            <a:r>
              <a:rPr b="1" lang="bg-BG" sz="11800" spc="-1" strike="noStrike">
                <a:solidFill>
                  <a:srgbClr val="ffffff"/>
                </a:solidFill>
                <a:latin typeface="Century Gothic"/>
              </a:rPr>
              <a:t>форми и обработване на </a:t>
            </a:r>
            <a:endParaRPr b="0" lang="en-US" sz="1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11800" spc="-1" strike="noStrike">
                <a:solidFill>
                  <a:srgbClr val="ffffff"/>
                </a:solidFill>
                <a:latin typeface="Century Gothic"/>
              </a:rPr>
              <a:t>POST </a:t>
            </a:r>
            <a:r>
              <a:rPr b="1" lang="bg-BG" sz="11800" spc="-1" strike="noStrike">
                <a:solidFill>
                  <a:srgbClr val="ffffff"/>
                </a:solidFill>
                <a:latin typeface="Century Gothic"/>
              </a:rPr>
              <a:t>заявки</a:t>
            </a:r>
            <a:endParaRPr b="0" lang="en-US" sz="1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Работа с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HTML 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форми и обработване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POST 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заявки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Обработване на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POST 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заявки в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Spring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23" name="CustomShape 3"/>
          <p:cNvSpPr/>
          <p:nvPr/>
        </p:nvSpPr>
        <p:spPr>
          <a:xfrm>
            <a:off x="1176480" y="4929120"/>
            <a:ext cx="20799360" cy="520560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@Controller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@RequestMapping("/cat")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class CatController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@PostMapping("")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String addCat(@RequestParam String catName, @RequestParam int catAge){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System.out.println(String.format("Cat Name: %s, Cat Age: %d", catName, catAge));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"redirect:/cat";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24" name="CustomShape 4"/>
          <p:cNvSpPr/>
          <p:nvPr/>
        </p:nvSpPr>
        <p:spPr>
          <a:xfrm>
            <a:off x="1176480" y="4266360"/>
            <a:ext cx="20799360" cy="65556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72000" bIns="72000">
            <a:spAutoFit/>
          </a:bodyPr>
          <a:p>
            <a:pPr algn="ctr">
              <a:lnSpc>
                <a:spcPct val="105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CatController.java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25" name="Picture 10" descr=""/>
          <p:cNvPicPr/>
          <p:nvPr/>
        </p:nvPicPr>
        <p:blipFill>
          <a:blip r:embed="rId1"/>
          <a:stretch/>
        </p:blipFill>
        <p:spPr>
          <a:xfrm>
            <a:off x="16704000" y="10343520"/>
            <a:ext cx="6398640" cy="787320"/>
          </a:xfrm>
          <a:prstGeom prst="rect">
            <a:avLst/>
          </a:prstGeom>
          <a:ln w="0">
            <a:solidFill>
              <a:srgbClr val="17aca9"/>
            </a:solidFill>
          </a:ln>
        </p:spPr>
      </p:pic>
      <p:sp>
        <p:nvSpPr>
          <p:cNvPr id="126" name="CustomShape 5"/>
          <p:cNvSpPr/>
          <p:nvPr/>
        </p:nvSpPr>
        <p:spPr>
          <a:xfrm>
            <a:off x="14425920" y="6460920"/>
            <a:ext cx="3627360" cy="822600"/>
          </a:xfrm>
          <a:prstGeom prst="wedgeRoundRectCallout">
            <a:avLst>
              <a:gd name="adj1" fmla="val -37647"/>
              <a:gd name="adj2" fmla="val 68747"/>
              <a:gd name="adj3" fmla="val 16667"/>
            </a:avLst>
          </a:prstGeom>
          <a:solidFill>
            <a:srgbClr val="17aca9"/>
          </a:solidFill>
          <a:ln w="19050"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Calibri"/>
                <a:ea typeface="DejaVu Sans"/>
              </a:rPr>
              <a:t>Request param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27" name="CustomShape 6"/>
          <p:cNvSpPr/>
          <p:nvPr/>
        </p:nvSpPr>
        <p:spPr>
          <a:xfrm>
            <a:off x="5640840" y="9388800"/>
            <a:ext cx="2663640" cy="586800"/>
          </a:xfrm>
          <a:prstGeom prst="wedgeRoundRectCallout">
            <a:avLst>
              <a:gd name="adj1" fmla="val -29376"/>
              <a:gd name="adj2" fmla="val -103990"/>
              <a:gd name="adj3" fmla="val 16667"/>
            </a:avLst>
          </a:prstGeom>
          <a:solidFill>
            <a:srgbClr val="17aca9"/>
          </a:solidFill>
          <a:ln w="19050">
            <a:solidFill>
              <a:srgbClr val="17ac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Calibri"/>
                <a:ea typeface="DejaVu Sans"/>
              </a:rPr>
              <a:t>Redirect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Работа с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HTML 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форми и обработване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POST 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заявки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Форми в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Thymeleaf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30" name="CustomShape 3"/>
          <p:cNvSpPr/>
          <p:nvPr/>
        </p:nvSpPr>
        <p:spPr>
          <a:xfrm>
            <a:off x="1178640" y="4010040"/>
            <a:ext cx="21924000" cy="810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570960">
              <a:lnSpc>
                <a:spcPct val="10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Формите в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Thymeleaf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са почти същите като обикновените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HTML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форми: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 marL="343080" indent="-570960">
              <a:lnSpc>
                <a:spcPct val="10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Може да използваме контролер, който да приема даден обект като параметър: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31" name="CustomShape 4"/>
          <p:cNvSpPr/>
          <p:nvPr/>
        </p:nvSpPr>
        <p:spPr>
          <a:xfrm>
            <a:off x="1174320" y="4951440"/>
            <a:ext cx="14619240" cy="25272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&lt;form th:action="@{/user}" th:method="post"&gt;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&lt;input type="number" name="id"/&gt;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&lt;input type="text" name="name"/&gt;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&lt;input type="submit"/&gt;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&lt;/form&gt;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2" name="CustomShape 5"/>
          <p:cNvSpPr/>
          <p:nvPr/>
        </p:nvSpPr>
        <p:spPr>
          <a:xfrm>
            <a:off x="1174320" y="9091080"/>
            <a:ext cx="14619240" cy="10648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nn-NO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@PostMapping("/user")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nn-NO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ModelAndView register(@ModelAttribute User user) { ... }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7" dur="indefinite" restart="never" nodeType="tmRoot">
          <p:childTnLst>
            <p:seq>
              <p:cTn id="38" dur="indefinite" nodeType="mainSeq"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Работа с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HTML 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форми и обработване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POST 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заявки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</a:rPr>
              <a:t>Форми в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Thymeleaf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35" name="CustomShape 3"/>
          <p:cNvSpPr/>
          <p:nvPr/>
        </p:nvSpPr>
        <p:spPr>
          <a:xfrm>
            <a:off x="1178640" y="4010040"/>
            <a:ext cx="21924000" cy="810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570960">
              <a:lnSpc>
                <a:spcPct val="10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Може да подадем обект на формата с цел да използваме валидация: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3600" spc="-1" strike="noStrike">
              <a:latin typeface="Arial"/>
            </a:endParaRPr>
          </a:p>
          <a:p>
            <a:pPr marL="343080" indent="-570960">
              <a:lnSpc>
                <a:spcPct val="10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  <a:tabLst>
                <a:tab algn="l" pos="0"/>
              </a:tabLst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Атрибута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th:field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създава различни атрибути, базирани на типа параметър;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36" name="CustomShape 4"/>
          <p:cNvSpPr/>
          <p:nvPr/>
        </p:nvSpPr>
        <p:spPr>
          <a:xfrm>
            <a:off x="1174320" y="4951440"/>
            <a:ext cx="14619240" cy="25272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&lt;form th:action="@{/user}" th:method="post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"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th:object=${user}&gt;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&lt;input type="number" th:field="*{id}"/&gt;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&lt;input type="text" th:field="*{name}"/&gt;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&lt;input type="submit"/&gt;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&lt;/form&gt;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5" dur="indefinite" restart="never" nodeType="tmRoot">
          <p:childTnLst>
            <p:seq>
              <p:cTn id="46" dur="indefinite" nodeType="mainSeq"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Работа с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HTML 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форми и обработване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POST 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заявки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Redirecting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39" name="CustomShape 3"/>
          <p:cNvSpPr/>
          <p:nvPr/>
        </p:nvSpPr>
        <p:spPr>
          <a:xfrm>
            <a:off x="1178640" y="4010040"/>
            <a:ext cx="21924000" cy="810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570960">
              <a:lnSpc>
                <a:spcPct val="10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Обикновено се използва се след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POST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заявки: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40" name="CustomShape 4"/>
          <p:cNvSpPr/>
          <p:nvPr/>
        </p:nvSpPr>
        <p:spPr>
          <a:xfrm>
            <a:off x="1174320" y="4951440"/>
            <a:ext cx="14619240" cy="25272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@PostMapping("/register")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String register(UserDTO userDto)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…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"redirect:/login";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1" dur="indefinite" restart="never" nodeType="tmRoot">
          <p:childTnLst>
            <p:seq>
              <p:cTn id="52" dur="indefinite" nodeType="mainSeq"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Работа с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HTML 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форми и обработване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POST 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заявки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</a:rPr>
              <a:t>Redirecting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43" name="CustomShape 3"/>
          <p:cNvSpPr/>
          <p:nvPr/>
        </p:nvSpPr>
        <p:spPr>
          <a:xfrm>
            <a:off x="1178640" y="4010040"/>
            <a:ext cx="21924000" cy="810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570960">
              <a:lnSpc>
                <a:spcPct val="10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Може да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redirect-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нем с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query </a:t>
            </a: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параметри: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 marL="343080" indent="-570960">
              <a:lnSpc>
                <a:spcPct val="10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</a:rPr>
              <a:t>Може да запазим даден обект след 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</a:rPr>
              <a:t>redirect: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44" name="CustomShape 4"/>
          <p:cNvSpPr/>
          <p:nvPr/>
        </p:nvSpPr>
        <p:spPr>
          <a:xfrm>
            <a:off x="1176480" y="4828680"/>
            <a:ext cx="14619240" cy="35020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@PostMapping("/register")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String register(UserDTO userDto,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RedirectAttributes redirectAttributes)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redirectAttributes.addAttribute("errorId", 3);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"redirect:/login";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5" name="CustomShape 5"/>
          <p:cNvSpPr/>
          <p:nvPr/>
        </p:nvSpPr>
        <p:spPr>
          <a:xfrm>
            <a:off x="1176480" y="9475560"/>
            <a:ext cx="14619240" cy="398952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@PostMapping("/register")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public String register(UserDTO userDto,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RedirectAttributes redirectAttributes)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…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redirectAttributes.addFlashAttribute("userDto", userDto);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return "redirect:/register";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}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7" dur="indefinite" restart="never" nodeType="tmRoot">
          <p:childTnLst>
            <p:seq>
              <p:cTn id="58" dur="indefinite" nodeType="mainSeq">
                <p:childTnLst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</a:rPr>
              <a:t>Литература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1381320" y="3725280"/>
            <a:ext cx="21756600" cy="918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1"/>
              </a:rPr>
              <a:t>https://spring.io/guides/gs/handling-form-submission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2"/>
              </a:rPr>
              <a:t>/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3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hlinkClick r:id="rId4"/>
              </a:rPr>
              <a:t>frontbackend.com/thymeleaf/working-with-forms-in-thymeleaf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21668ED7CE2947A5C4EF74C5B87960" ma:contentTypeVersion="13" ma:contentTypeDescription="Create a new document." ma:contentTypeScope="" ma:versionID="06e3e625c2195048dec7dbd327b06432">
  <xsd:schema xmlns:xsd="http://www.w3.org/2001/XMLSchema" xmlns:xs="http://www.w3.org/2001/XMLSchema" xmlns:p="http://schemas.microsoft.com/office/2006/metadata/properties" xmlns:ns2="ce7cb259-4be8-4f41-acff-2f50e1a0e99f" xmlns:ns3="04f1320e-3683-46eb-9534-d57bd5bddc8a" targetNamespace="http://schemas.microsoft.com/office/2006/metadata/properties" ma:root="true" ma:fieldsID="48d85de984b0e9550367ee897b09c34f" ns2:_="" ns3:_="">
    <xsd:import namespace="ce7cb259-4be8-4f41-acff-2f50e1a0e99f"/>
    <xsd:import namespace="04f1320e-3683-46eb-9534-d57bd5bddc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7cb259-4be8-4f41-acff-2f50e1a0e9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f1320e-3683-46eb-9534-d57bd5bddc8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DB4B2E-0E5F-4C4E-8F25-9552195398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7cb259-4be8-4f41-acff-2f50e1a0e99f"/>
    <ds:schemaRef ds:uri="04f1320e-3683-46eb-9534-d57bd5bddc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3084808-F730-4109-BCDA-689F7CB7AA11}">
  <ds:schemaRefs>
    <ds:schemaRef ds:uri="http://schemas.microsoft.com/office/2006/documentManagement/types"/>
    <ds:schemaRef ds:uri="04f1320e-3683-46eb-9534-d57bd5bddc8a"/>
    <ds:schemaRef ds:uri="http://purl.org/dc/terms/"/>
    <ds:schemaRef ds:uri="http://schemas.openxmlformats.org/package/2006/metadata/core-properties"/>
    <ds:schemaRef ds:uri="ce7cb259-4be8-4f41-acff-2f50e1a0e99f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271AC9C-EF2C-4B3E-8902-BEA9EB89C8A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80675</TotalTime>
  <Application>LibreOffice/7.0.6.2$Windows_X86_64 LibreOffice_project/144abb84a525d8e30c9dbbefa69cbbf2d8d4ae3b</Application>
  <AppVersion>15.0000</AppVersion>
  <Words>404</Words>
  <Paragraphs>83</Paragraphs>
  <Company>SPecialiST RePack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2015-06-18T17:56:23Z</dcterms:created>
  <dc:creator>a.milev@proxiad.com</dc:creator>
  <dc:description/>
  <dc:language>en-US</dc:language>
  <cp:lastModifiedBy/>
  <dcterms:modified xsi:type="dcterms:W3CDTF">2022-06-07T14:07:29Z</dcterms:modified>
  <cp:revision>3306</cp:revision>
  <dc:subject/>
  <dc:title>Proxiad PowerPoint 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0x0101009021668ED7CE2947A5C4EF74C5B87960</vt:lpwstr>
  </property>
  <property fmtid="{D5CDD505-2E9C-101B-9397-08002B2CF9AE}" pid="3" name="PresentationFormat">
    <vt:lpwstr>Custom</vt:lpwstr>
  </property>
  <property fmtid="{D5CDD505-2E9C-101B-9397-08002B2CF9AE}" pid="4" name="Slides">
    <vt:i4>8</vt:i4>
  </property>
</Properties>
</file>